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0" r:id="rId6"/>
    <p:sldId id="261" r:id="rId7"/>
    <p:sldId id="259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67" d="100"/>
          <a:sy n="67" d="100"/>
        </p:scale>
        <p:origin x="48" y="5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-99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-sfera.hr/dodatni-digitalni-sadrzaji/3a5fc284-4214-4c94-8078-8cfe09816a6a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youtu.be/ni3JB0hrxyw" TargetMode="Externa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mqifmvqa20" TargetMode="External"/><Relationship Id="rId2" Type="http://schemas.openxmlformats.org/officeDocument/2006/relationships/hyperlink" Target="https://learningapps.org/watch?v=pd4q37nuk20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8.png"/><Relationship Id="rId3" Type="http://schemas.microsoft.com/office/2007/relationships/media" Target="../media/media2.mp3"/><Relationship Id="rId7" Type="http://schemas.openxmlformats.org/officeDocument/2006/relationships/slideLayout" Target="../slideLayouts/slideLayout2.xml"/><Relationship Id="rId12" Type="http://schemas.openxmlformats.org/officeDocument/2006/relationships/hyperlink" Target="https://www.e-sfera.hr/dodatni-digitalni-sadrzaji/3a5fc284-4214-4c94-8078-8cfe09816a6a/assets/audio/1_4.mp3" TargetMode="Externa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hyperlink" Target="https://www.e-sfera.hr/dodatni-digitalni-sadrzaji/3a5fc284-4214-4c94-8078-8cfe09816a6a/assets/audio/1_3.mp3" TargetMode="External"/><Relationship Id="rId5" Type="http://schemas.microsoft.com/office/2007/relationships/media" Target="../media/media3.mp3"/><Relationship Id="rId10" Type="http://schemas.openxmlformats.org/officeDocument/2006/relationships/hyperlink" Target="https://www.e-sfera.hr/dodatni-digitalni-sadrzaji/3a5fc284-4214-4c94-8078-8cfe09816a6a/assets/audio/1_2.mp3" TargetMode="External"/><Relationship Id="rId4" Type="http://schemas.openxmlformats.org/officeDocument/2006/relationships/audio" Target="../media/media2.mp3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4713" y="1485914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Avenir Next LT Pro" panose="020B0504020202020204" pitchFamily="34" charset="-18"/>
              </a:rPr>
              <a:t>UNIT 1; </a:t>
            </a:r>
            <a:br>
              <a:rPr lang="hr-HR" sz="4400" b="1" u="sng" dirty="0">
                <a:solidFill>
                  <a:schemeClr val="accent2"/>
                </a:solidFill>
                <a:latin typeface="Avenir Next LT Pro" panose="020B0504020202020204" pitchFamily="34" charset="-18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Avenir Next LT Pro" panose="020B0504020202020204" pitchFamily="34" charset="-18"/>
              </a:rPr>
              <a:t>With</a:t>
            </a:r>
            <a:r>
              <a:rPr lang="hr-HR" sz="4400" b="1" u="sng" dirty="0">
                <a:solidFill>
                  <a:schemeClr val="accent2"/>
                </a:solidFill>
                <a:latin typeface="Avenir Next LT Pro" panose="020B0504020202020204" pitchFamily="34" charset="-18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Avenir Next LT Pro" panose="020B0504020202020204" pitchFamily="34" charset="-18"/>
              </a:rPr>
              <a:t>you</a:t>
            </a:r>
            <a:r>
              <a:rPr lang="hr-HR" sz="4400" b="1" u="sng" dirty="0">
                <a:solidFill>
                  <a:schemeClr val="accent2"/>
                </a:solidFill>
                <a:latin typeface="Avenir Next LT Pro" panose="020B0504020202020204" pitchFamily="34" charset="-18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Avenir Next LT Pro" panose="020B0504020202020204" pitchFamily="34" charset="-18"/>
              </a:rPr>
              <a:t>from</a:t>
            </a:r>
            <a:r>
              <a:rPr lang="hr-HR" sz="4400" b="1" u="sng" dirty="0">
                <a:solidFill>
                  <a:schemeClr val="accent2"/>
                </a:solidFill>
                <a:latin typeface="Avenir Next LT Pro" panose="020B0504020202020204" pitchFamily="34" charset="-18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Avenir Next LT Pro" panose="020B0504020202020204" pitchFamily="34" charset="-18"/>
              </a:rPr>
              <a:t>the</a:t>
            </a:r>
            <a:r>
              <a:rPr lang="hr-HR" sz="4400" b="1" u="sng" dirty="0">
                <a:solidFill>
                  <a:schemeClr val="accent2"/>
                </a:solidFill>
                <a:latin typeface="Avenir Next LT Pro" panose="020B0504020202020204" pitchFamily="34" charset="-18"/>
              </a:rPr>
              <a:t> start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91440" y="3287722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latin typeface="Avenir Next LT Pro" panose="020B0504020202020204" pitchFamily="34" charset="-18"/>
                <a:ea typeface="+mj-ea"/>
                <a:cs typeface="+mj-cs"/>
              </a:rPr>
              <a:t>Modern</a:t>
            </a:r>
            <a:r>
              <a:rPr lang="hr-HR" sz="4400" dirty="0">
                <a:latin typeface="Avenir Next LT Pro" panose="020B0504020202020204" pitchFamily="34" charset="-18"/>
                <a:ea typeface="+mj-ea"/>
                <a:cs typeface="+mj-cs"/>
              </a:rPr>
              <a:t> </a:t>
            </a:r>
            <a:r>
              <a:rPr lang="hr-HR" sz="4400" dirty="0" err="1">
                <a:latin typeface="Avenir Next LT Pro" panose="020B0504020202020204" pitchFamily="34" charset="-18"/>
                <a:ea typeface="+mj-ea"/>
                <a:cs typeface="+mj-cs"/>
              </a:rPr>
              <a:t>family</a:t>
            </a:r>
            <a:endParaRPr lang="hr-HR" sz="4400" dirty="0">
              <a:latin typeface="Avenir Next LT Pro" panose="020B0504020202020204" pitchFamily="34" charset="-18"/>
              <a:ea typeface="+mj-ea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698257">
            <a:off x="638343" y="1325602"/>
            <a:ext cx="3230789" cy="432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2">
            <a:extLst>
              <a:ext uri="{FF2B5EF4-FFF2-40B4-BE49-F238E27FC236}">
                <a16:creationId xmlns:a16="http://schemas.microsoft.com/office/drawing/2014/main" id="{FEBEFAA2-4F3C-47CE-B979-E83584E65DEE}"/>
              </a:ext>
            </a:extLst>
          </p:cNvPr>
          <p:cNvSpPr txBox="1">
            <a:spLocks/>
          </p:cNvSpPr>
          <p:nvPr/>
        </p:nvSpPr>
        <p:spPr>
          <a:xfrm>
            <a:off x="243840" y="2701738"/>
            <a:ext cx="11704320" cy="1454524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Pročitaj tekst na sljedećoj poveznici i odgovori na pitanja o tekstu u svoju bilježnicu.</a:t>
            </a:r>
          </a:p>
          <a:p>
            <a:pPr marL="0" indent="0">
              <a:buNone/>
            </a:pPr>
            <a:endParaRPr lang="hr-HR" sz="24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400" dirty="0">
                <a:latin typeface="Avenir Next LT Pro" panose="020B0504020202020204" pitchFamily="34" charset="-18"/>
                <a:hlinkClick r:id="rId2"/>
              </a:rPr>
              <a:t>https://www.e-sfera.hr/dodatni-digitalni-sadrzaji/3a5fc284-4214-4c94-8078-8cfe09816a6a/</a:t>
            </a:r>
            <a:endParaRPr lang="hr-HR" sz="2400" dirty="0"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endParaRPr lang="hr-HR" sz="24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66960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2">
            <a:extLst>
              <a:ext uri="{FF2B5EF4-FFF2-40B4-BE49-F238E27FC236}">
                <a16:creationId xmlns:a16="http://schemas.microsoft.com/office/drawing/2014/main" id="{64510642-66D5-4C31-8D6B-F948CBB38946}"/>
              </a:ext>
            </a:extLst>
          </p:cNvPr>
          <p:cNvSpPr txBox="1">
            <a:spLocks/>
          </p:cNvSpPr>
          <p:nvPr/>
        </p:nvSpPr>
        <p:spPr>
          <a:xfrm>
            <a:off x="193637" y="223670"/>
            <a:ext cx="6831107" cy="55088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Pogledaj sljedeće rečenice i pronađi glagol.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F3022A2-3C2A-4613-8B2B-F159BE4D15D3}"/>
              </a:ext>
            </a:extLst>
          </p:cNvPr>
          <p:cNvSpPr txBox="1">
            <a:spLocks/>
          </p:cNvSpPr>
          <p:nvPr/>
        </p:nvSpPr>
        <p:spPr>
          <a:xfrm>
            <a:off x="193636" y="770386"/>
            <a:ext cx="6831107" cy="204395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dirty="0" err="1">
                <a:latin typeface="Avenir Next LT Pro" panose="020B0504020202020204" pitchFamily="34" charset="-18"/>
              </a:rPr>
              <a:t>Gloria</a:t>
            </a:r>
            <a:r>
              <a:rPr lang="hr-HR" dirty="0">
                <a:latin typeface="Avenir Next LT Pro" panose="020B0504020202020204" pitchFamily="34" charset="-18"/>
              </a:rPr>
              <a:t> </a:t>
            </a:r>
            <a:r>
              <a:rPr lang="hr-HR" dirty="0" err="1">
                <a:latin typeface="Avenir Next LT Pro" panose="020B0504020202020204" pitchFamily="34" charset="-18"/>
              </a:rPr>
              <a:t>speaks</a:t>
            </a:r>
            <a:r>
              <a:rPr lang="hr-HR" dirty="0">
                <a:latin typeface="Avenir Next LT Pro" panose="020B0504020202020204" pitchFamily="34" charset="-18"/>
              </a:rPr>
              <a:t> </a:t>
            </a:r>
            <a:r>
              <a:rPr lang="hr-HR" dirty="0" err="1">
                <a:latin typeface="Avenir Next LT Pro" panose="020B0504020202020204" pitchFamily="34" charset="-18"/>
              </a:rPr>
              <a:t>Spanish</a:t>
            </a:r>
            <a:r>
              <a:rPr lang="hr-HR" dirty="0">
                <a:latin typeface="Avenir Next LT Pro" panose="020B0504020202020204" pitchFamily="34" charset="-18"/>
              </a:rPr>
              <a:t>. </a:t>
            </a:r>
          </a:p>
          <a:p>
            <a:pPr marL="0" indent="0">
              <a:buNone/>
            </a:pPr>
            <a:r>
              <a:rPr lang="hr-HR" dirty="0">
                <a:latin typeface="Avenir Next LT Pro" panose="020B0504020202020204" pitchFamily="34" charset="-18"/>
              </a:rPr>
              <a:t>I </a:t>
            </a:r>
            <a:r>
              <a:rPr lang="hr-HR" dirty="0" err="1">
                <a:latin typeface="Avenir Next LT Pro" panose="020B0504020202020204" pitchFamily="34" charset="-18"/>
              </a:rPr>
              <a:t>help</a:t>
            </a:r>
            <a:r>
              <a:rPr lang="hr-HR" dirty="0">
                <a:latin typeface="Avenir Next LT Pro" panose="020B0504020202020204" pitchFamily="34" charset="-18"/>
              </a:rPr>
              <a:t> </a:t>
            </a:r>
            <a:r>
              <a:rPr lang="hr-HR" dirty="0" err="1">
                <a:latin typeface="Avenir Next LT Pro" panose="020B0504020202020204" pitchFamily="34" charset="-18"/>
              </a:rPr>
              <a:t>my</a:t>
            </a:r>
            <a:r>
              <a:rPr lang="hr-HR" dirty="0">
                <a:latin typeface="Avenir Next LT Pro" panose="020B0504020202020204" pitchFamily="34" charset="-18"/>
              </a:rPr>
              <a:t> </a:t>
            </a:r>
            <a:r>
              <a:rPr lang="hr-HR" dirty="0" err="1">
                <a:latin typeface="Avenir Next LT Pro" panose="020B0504020202020204" pitchFamily="34" charset="-18"/>
              </a:rPr>
              <a:t>friends</a:t>
            </a:r>
            <a:r>
              <a:rPr lang="hr-HR" dirty="0">
                <a:latin typeface="Avenir Next LT Pro" panose="020B0504020202020204" pitchFamily="34" charset="-18"/>
              </a:rPr>
              <a:t>. </a:t>
            </a:r>
          </a:p>
          <a:p>
            <a:pPr marL="0" indent="0">
              <a:buNone/>
            </a:pPr>
            <a:r>
              <a:rPr lang="en-US" dirty="0">
                <a:latin typeface="Avenir Next LT Pro" panose="020B0504020202020204" pitchFamily="34" charset="-18"/>
              </a:rPr>
              <a:t>Manny drinks coffee every afternoon. </a:t>
            </a:r>
            <a:endParaRPr lang="hr-HR" sz="2400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6E8CCF62-6284-4B65-95DD-311E2722D9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318" y="1422251"/>
            <a:ext cx="1242002" cy="193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Vidi izvornu sliku">
            <a:extLst>
              <a:ext uri="{FF2B5EF4-FFF2-40B4-BE49-F238E27FC236}">
                <a16:creationId xmlns:a16="http://schemas.microsoft.com/office/drawing/2014/main" id="{C282BBC9-C9A2-46BB-BEB7-3DA96D948B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11" y="1948893"/>
            <a:ext cx="912607" cy="14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Vidi izvornu sliku">
            <a:extLst>
              <a:ext uri="{FF2B5EF4-FFF2-40B4-BE49-F238E27FC236}">
                <a16:creationId xmlns:a16="http://schemas.microsoft.com/office/drawing/2014/main" id="{D9C82EFD-3CB3-44FF-B881-5905BD247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318" y="2448469"/>
            <a:ext cx="1242002" cy="193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Vidi izvornu sliku">
            <a:extLst>
              <a:ext uri="{FF2B5EF4-FFF2-40B4-BE49-F238E27FC236}">
                <a16:creationId xmlns:a16="http://schemas.microsoft.com/office/drawing/2014/main" id="{45FF9D10-0213-42BF-9CEB-888990BA17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089" y="1084783"/>
            <a:ext cx="309231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9F3702B1-2F4A-4509-B27C-9CFF45098B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088" y="2067015"/>
            <a:ext cx="309231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2DA0160-9EFE-4353-977E-1C33FC60E3C1}"/>
              </a:ext>
            </a:extLst>
          </p:cNvPr>
          <p:cNvSpPr txBox="1">
            <a:spLocks/>
          </p:cNvSpPr>
          <p:nvPr/>
        </p:nvSpPr>
        <p:spPr>
          <a:xfrm>
            <a:off x="193636" y="2818504"/>
            <a:ext cx="6831107" cy="97894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Primjećuješ li da je glagolu u trećem licu jednine dodan nastavak –s ili –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es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?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To je </a:t>
            </a:r>
            <a:r>
              <a:rPr lang="hr-HR" sz="2000" i="1" u="sng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PRESENT SIMPLE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!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418EFED-8632-49C3-AA75-D5DE58B4E0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5847" y="499110"/>
            <a:ext cx="5152516" cy="601576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E6EE09D-4C23-4A38-B59F-A36CA0ED0B23}"/>
              </a:ext>
            </a:extLst>
          </p:cNvPr>
          <p:cNvSpPr txBox="1">
            <a:spLocks/>
          </p:cNvSpPr>
          <p:nvPr/>
        </p:nvSpPr>
        <p:spPr>
          <a:xfrm>
            <a:off x="193636" y="3854580"/>
            <a:ext cx="6465348" cy="266029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PRESENT SIMPLE koristiš kako bi opisao trajne situacije, činjenice ili radnje koje se ponavljaju (uz priloge učestalosti: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always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,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sometimes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,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usually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,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often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,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never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,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every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day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).</a:t>
            </a:r>
          </a:p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VIDEO s objašnjenjem možeš pogledati na sljedećoj poveznici: 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  <a:hlinkClick r:id="rId5"/>
              </a:rPr>
              <a:t>https://youtu.be/ni3JB0hrxyw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47053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build="p"/>
      <p:bldP spid="1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3E8076A7-13B6-4AEE-A57E-24F34B4F7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532" y="445210"/>
            <a:ext cx="6879520" cy="375027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B5ABF2C8-8A5E-494D-BD07-FECD44670E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1986" y="4330359"/>
            <a:ext cx="9153358" cy="222912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1AFDC157-B25B-41DB-A1B7-382FAA1BCDE1}"/>
              </a:ext>
            </a:extLst>
          </p:cNvPr>
          <p:cNvSpPr txBox="1">
            <a:spLocks/>
          </p:cNvSpPr>
          <p:nvPr/>
        </p:nvSpPr>
        <p:spPr>
          <a:xfrm>
            <a:off x="7594899" y="371115"/>
            <a:ext cx="4225569" cy="375027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Prema predlošku složiti nekoliko rečenica o onome što radite </a:t>
            </a:r>
            <a:r>
              <a:rPr lang="hr-HR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When</a:t>
            </a: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it’s</a:t>
            </a: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sunny</a:t>
            </a: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,…; </a:t>
            </a:r>
            <a:r>
              <a:rPr lang="hr-HR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always</a:t>
            </a: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, </a:t>
            </a:r>
            <a:r>
              <a:rPr lang="hr-HR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usually</a:t>
            </a: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...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PRIPAZITE na položaj priloga vremena/ učestalosti u rečenici. </a:t>
            </a:r>
          </a:p>
          <a:p>
            <a:pPr marL="0" indent="0">
              <a:buNone/>
            </a:pPr>
            <a:r>
              <a:rPr lang="hr-HR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U bilježnicu napisati najmanje dva primjera za svaki stupac. </a:t>
            </a:r>
          </a:p>
        </p:txBody>
      </p:sp>
    </p:spTree>
    <p:extLst>
      <p:ext uri="{BB962C8B-B14F-4D97-AF65-F5344CB8AC3E}">
        <p14:creationId xmlns:p14="http://schemas.microsoft.com/office/powerpoint/2010/main" val="9038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2">
            <a:extLst>
              <a:ext uri="{FF2B5EF4-FFF2-40B4-BE49-F238E27FC236}">
                <a16:creationId xmlns:a16="http://schemas.microsoft.com/office/drawing/2014/main" id="{FEBEFAA2-4F3C-47CE-B979-E83584E65DEE}"/>
              </a:ext>
            </a:extLst>
          </p:cNvPr>
          <p:cNvSpPr txBox="1">
            <a:spLocks/>
          </p:cNvSpPr>
          <p:nvPr/>
        </p:nvSpPr>
        <p:spPr>
          <a:xfrm>
            <a:off x="243840" y="1117674"/>
            <a:ext cx="11704320" cy="231132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Present</a:t>
            </a:r>
            <a:r>
              <a:rPr lang="hr-HR" sz="24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4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Simple</a:t>
            </a:r>
            <a:r>
              <a:rPr lang="hr-HR" sz="24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možeš uvježbati i na sljedećim poveznicama:</a:t>
            </a:r>
          </a:p>
          <a:p>
            <a:pPr marL="0" indent="0">
              <a:buNone/>
            </a:pPr>
            <a:r>
              <a:rPr lang="hr-HR" sz="2400" dirty="0">
                <a:latin typeface="Avenir Next LT Pro" panose="020B0504020202020204" pitchFamily="34" charset="-18"/>
                <a:hlinkClick r:id="rId2"/>
              </a:rPr>
              <a:t>https://learningapps.org/watch?v=pd4q37nuk20</a:t>
            </a:r>
            <a:endParaRPr lang="hr-HR" sz="2400" dirty="0"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400" dirty="0">
                <a:latin typeface="Avenir Next LT Pro" panose="020B0504020202020204" pitchFamily="34" charset="-18"/>
                <a:hlinkClick r:id="rId3"/>
              </a:rPr>
              <a:t>https://learningapps.org/watch?v=pmqifmvqa20</a:t>
            </a:r>
            <a:endParaRPr lang="hr-HR" sz="24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5CE4E65-8409-4198-9776-A69561B882AE}"/>
              </a:ext>
            </a:extLst>
          </p:cNvPr>
          <p:cNvSpPr txBox="1">
            <a:spLocks/>
          </p:cNvSpPr>
          <p:nvPr/>
        </p:nvSpPr>
        <p:spPr>
          <a:xfrm>
            <a:off x="243840" y="3429000"/>
            <a:ext cx="11704320" cy="231132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Zadatke za uvježbavanje ćeš pronaći i u svojoj radnoj bilježnici na 7., 8. i 9. stranici!</a:t>
            </a:r>
          </a:p>
          <a:p>
            <a:pPr marL="0" indent="0">
              <a:buNone/>
            </a:pPr>
            <a:endParaRPr lang="hr-HR" sz="24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41739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4B55B1A-F601-42CA-A1AD-9CA9C75197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8815" y="214313"/>
            <a:ext cx="7093185" cy="1600199"/>
          </a:xfrm>
        </p:spPr>
        <p:txBody>
          <a:bodyPr anchor="ctr" anchorCtr="0">
            <a:normAutofit/>
          </a:bodyPr>
          <a:lstStyle/>
          <a:p>
            <a:pPr marL="0" indent="0" algn="ctr">
              <a:buNone/>
            </a:pPr>
            <a:r>
              <a:rPr lang="en-US" sz="2400" i="1" dirty="0">
                <a:latin typeface="Avenir Next LT Pro" panose="020B0504020202020204" pitchFamily="34" charset="-18"/>
              </a:rPr>
              <a:t>What is your family like? </a:t>
            </a:r>
            <a:r>
              <a:rPr lang="hr-HR" sz="2400" i="1" dirty="0">
                <a:latin typeface="Avenir Next LT Pro" panose="020B0504020202020204" pitchFamily="34" charset="-18"/>
              </a:rPr>
              <a:t> </a:t>
            </a:r>
          </a:p>
          <a:p>
            <a:pPr marL="0" indent="0" algn="ctr">
              <a:buNone/>
            </a:pPr>
            <a:r>
              <a:rPr lang="hr-HR" sz="2400" i="1" dirty="0">
                <a:latin typeface="Avenir Next LT Pro" panose="020B0504020202020204" pitchFamily="34" charset="-18"/>
              </a:rPr>
              <a:t>Who </a:t>
            </a:r>
            <a:r>
              <a:rPr lang="hr-HR" sz="2400" i="1" dirty="0" err="1">
                <a:latin typeface="Avenir Next LT Pro" panose="020B0504020202020204" pitchFamily="34" charset="-18"/>
              </a:rPr>
              <a:t>is</a:t>
            </a:r>
            <a:r>
              <a:rPr lang="hr-HR" sz="2400" i="1" dirty="0">
                <a:latin typeface="Avenir Next LT Pro" panose="020B0504020202020204" pitchFamily="34" charset="-18"/>
              </a:rPr>
              <a:t> </a:t>
            </a:r>
            <a:r>
              <a:rPr lang="hr-HR" sz="2400" i="1" dirty="0" err="1">
                <a:latin typeface="Avenir Next LT Pro" panose="020B0504020202020204" pitchFamily="34" charset="-18"/>
              </a:rPr>
              <a:t>who</a:t>
            </a:r>
            <a:r>
              <a:rPr lang="hr-HR" sz="2400" i="1" dirty="0">
                <a:latin typeface="Avenir Next LT Pro" panose="020B0504020202020204" pitchFamily="34" charset="-18"/>
              </a:rPr>
              <a:t> </a:t>
            </a:r>
            <a:r>
              <a:rPr lang="hr-HR" sz="2400" i="1" dirty="0" err="1">
                <a:latin typeface="Avenir Next LT Pro" panose="020B0504020202020204" pitchFamily="34" charset="-18"/>
              </a:rPr>
              <a:t>in</a:t>
            </a:r>
            <a:r>
              <a:rPr lang="hr-HR" sz="2400" i="1" dirty="0">
                <a:latin typeface="Avenir Next LT Pro" panose="020B0504020202020204" pitchFamily="34" charset="-18"/>
              </a:rPr>
              <a:t> </a:t>
            </a:r>
            <a:r>
              <a:rPr lang="hr-HR" sz="2400" i="1" dirty="0" err="1">
                <a:latin typeface="Avenir Next LT Pro" panose="020B0504020202020204" pitchFamily="34" charset="-18"/>
              </a:rPr>
              <a:t>your</a:t>
            </a:r>
            <a:r>
              <a:rPr lang="hr-HR" sz="2400" i="1" dirty="0">
                <a:latin typeface="Avenir Next LT Pro" panose="020B0504020202020204" pitchFamily="34" charset="-18"/>
              </a:rPr>
              <a:t> </a:t>
            </a:r>
            <a:r>
              <a:rPr lang="hr-HR" sz="2400" i="1" dirty="0" err="1">
                <a:latin typeface="Avenir Next LT Pro" panose="020B0504020202020204" pitchFamily="34" charset="-18"/>
              </a:rPr>
              <a:t>family</a:t>
            </a:r>
            <a:r>
              <a:rPr lang="en-US" sz="2400" i="1" dirty="0">
                <a:latin typeface="Avenir Next LT Pro" panose="020B0504020202020204" pitchFamily="34" charset="-18"/>
              </a:rPr>
              <a:t>? </a:t>
            </a:r>
            <a:endParaRPr lang="hr-HR" sz="2400" i="1" dirty="0">
              <a:latin typeface="Avenir Next LT Pro" panose="020B0504020202020204" pitchFamily="34" charset="-18"/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29AED70-A90D-4203-AE70-2C655C4171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98815" cy="6858000"/>
          </a:xfrm>
          <a:prstGeom prst="rect">
            <a:avLst/>
          </a:prstGeom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9879121-A7FF-4672-89C9-DF70CC4F9B2B}"/>
              </a:ext>
            </a:extLst>
          </p:cNvPr>
          <p:cNvSpPr txBox="1">
            <a:spLocks/>
          </p:cNvSpPr>
          <p:nvPr/>
        </p:nvSpPr>
        <p:spPr>
          <a:xfrm>
            <a:off x="5241689" y="1814512"/>
            <a:ext cx="7093185" cy="322897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>
                <a:latin typeface="Avenir Next LT Pro" panose="020B0504020202020204" pitchFamily="34" charset="-18"/>
              </a:rPr>
              <a:t>Open </a:t>
            </a:r>
            <a:r>
              <a:rPr lang="hr-HR" sz="2400" dirty="0" err="1">
                <a:latin typeface="Avenir Next LT Pro" panose="020B0504020202020204" pitchFamily="34" charset="-18"/>
              </a:rPr>
              <a:t>your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books</a:t>
            </a:r>
            <a:r>
              <a:rPr lang="hr-HR" sz="2400" dirty="0">
                <a:latin typeface="Avenir Next LT Pro" panose="020B0504020202020204" pitchFamily="34" charset="-18"/>
              </a:rPr>
              <a:t>, </a:t>
            </a:r>
            <a:r>
              <a:rPr lang="hr-HR" sz="2400" dirty="0" err="1">
                <a:latin typeface="Avenir Next LT Pro" panose="020B0504020202020204" pitchFamily="34" charset="-18"/>
              </a:rPr>
              <a:t>page</a:t>
            </a:r>
            <a:r>
              <a:rPr lang="hr-HR" sz="2400" dirty="0">
                <a:latin typeface="Avenir Next LT Pro" panose="020B0504020202020204" pitchFamily="34" charset="-18"/>
              </a:rPr>
              <a:t> 10.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dirty="0" err="1">
                <a:latin typeface="Avenir Next LT Pro" panose="020B0504020202020204" pitchFamily="34" charset="-18"/>
              </a:rPr>
              <a:t>Look</a:t>
            </a:r>
            <a:r>
              <a:rPr lang="hr-HR" sz="2400" dirty="0">
                <a:latin typeface="Avenir Next LT Pro" panose="020B0504020202020204" pitchFamily="34" charset="-18"/>
              </a:rPr>
              <a:t> at </a:t>
            </a:r>
            <a:r>
              <a:rPr lang="hr-HR" sz="2400" dirty="0" err="1">
                <a:latin typeface="Avenir Next LT Pro" panose="020B0504020202020204" pitchFamily="34" charset="-18"/>
              </a:rPr>
              <a:t>the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photos</a:t>
            </a:r>
            <a:r>
              <a:rPr lang="hr-HR" sz="2400" dirty="0">
                <a:latin typeface="Avenir Next LT Pro" panose="020B0504020202020204" pitchFamily="34" charset="-18"/>
              </a:rPr>
              <a:t>. Who are </a:t>
            </a:r>
            <a:r>
              <a:rPr lang="hr-HR" sz="2400" dirty="0" err="1">
                <a:latin typeface="Avenir Next LT Pro" panose="020B0504020202020204" pitchFamily="34" charset="-18"/>
              </a:rPr>
              <a:t>these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people</a:t>
            </a:r>
            <a:r>
              <a:rPr lang="hr-HR" sz="2400" dirty="0">
                <a:latin typeface="Avenir Next LT Pro" panose="020B0504020202020204" pitchFamily="34" charset="-18"/>
              </a:rPr>
              <a:t>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Pogledaj osobe na fotografijama. Prepoznaješ li ih?</a:t>
            </a:r>
          </a:p>
          <a:p>
            <a:pPr marL="0" indent="0">
              <a:buNone/>
            </a:pPr>
            <a:r>
              <a:rPr lang="hr-HR" sz="2400" dirty="0">
                <a:latin typeface="Avenir Next LT Pro" panose="020B0504020202020204" pitchFamily="34" charset="-18"/>
              </a:rPr>
              <a:t>MODERN FAMILY </a:t>
            </a:r>
            <a:r>
              <a:rPr lang="hr-HR" sz="2400" dirty="0" err="1">
                <a:latin typeface="Avenir Next LT Pro" panose="020B0504020202020204" pitchFamily="34" charset="-18"/>
              </a:rPr>
              <a:t>is</a:t>
            </a:r>
            <a:r>
              <a:rPr lang="hr-HR" sz="2400" dirty="0">
                <a:latin typeface="Avenir Next LT Pro" panose="020B0504020202020204" pitchFamily="34" charset="-18"/>
              </a:rPr>
              <a:t> a </a:t>
            </a:r>
            <a:r>
              <a:rPr lang="hr-HR" sz="2400" dirty="0" err="1">
                <a:latin typeface="Avenir Next LT Pro" panose="020B0504020202020204" pitchFamily="34" charset="-18"/>
              </a:rPr>
              <a:t>famous</a:t>
            </a:r>
            <a:r>
              <a:rPr lang="hr-HR" sz="2400" dirty="0">
                <a:latin typeface="Avenir Next LT Pro" panose="020B0504020202020204" pitchFamily="34" charset="-18"/>
              </a:rPr>
              <a:t> American</a:t>
            </a:r>
            <a:r>
              <a:rPr lang="hr-HR" sz="24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sitcom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br>
              <a:rPr lang="hr-HR" sz="2400" dirty="0">
                <a:latin typeface="Avenir Next LT Pro" panose="020B0504020202020204" pitchFamily="34" charset="-18"/>
              </a:rPr>
            </a:br>
            <a:r>
              <a:rPr lang="hr-HR" sz="2400" dirty="0">
                <a:latin typeface="Avenir Next LT Pro" panose="020B0504020202020204" pitchFamily="34" charset="-18"/>
              </a:rPr>
              <a:t>= a </a:t>
            </a:r>
            <a:r>
              <a:rPr lang="hr-HR" sz="2400" dirty="0" err="1">
                <a:latin typeface="Avenir Next LT Pro" panose="020B0504020202020204" pitchFamily="34" charset="-18"/>
              </a:rPr>
              <a:t>situation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comedy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981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7F4F0BF6-596F-4CBA-97E7-F4D492012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0895"/>
            <a:ext cx="12192000" cy="564710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9F9CD906-8EF2-439E-AE6F-C8B33C70C320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1089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Pročitaj tekst u prvom zadatku, a potom ga nadopuni glagolima iznad teksta.</a:t>
            </a:r>
          </a:p>
        </p:txBody>
      </p:sp>
    </p:spTree>
    <p:extLst>
      <p:ext uri="{BB962C8B-B14F-4D97-AF65-F5344CB8AC3E}">
        <p14:creationId xmlns:p14="http://schemas.microsoft.com/office/powerpoint/2010/main" val="381656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2FABCEAA-669B-4437-8583-67EB04CF65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271462"/>
            <a:ext cx="9420225" cy="6315075"/>
          </a:xfrm>
          <a:prstGeom prst="rect">
            <a:avLst/>
          </a:prstGeom>
        </p:spPr>
      </p:pic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7A28D86F-2DA7-42A8-B367-3434D3DA0AFC}"/>
              </a:ext>
            </a:extLst>
          </p:cNvPr>
          <p:cNvSpPr txBox="1">
            <a:spLocks/>
          </p:cNvSpPr>
          <p:nvPr/>
        </p:nvSpPr>
        <p:spPr>
          <a:xfrm>
            <a:off x="4378362" y="3429000"/>
            <a:ext cx="1717638" cy="35584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>
                <a:solidFill>
                  <a:srgbClr val="C00000"/>
                </a:solidFill>
                <a:latin typeface="Avenir Next LT Pro" panose="020B0504020202020204" pitchFamily="34" charset="-18"/>
              </a:rPr>
              <a:t>are</a:t>
            </a:r>
            <a:endParaRPr lang="hr-HR" sz="18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9015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2">
            <a:extLst>
              <a:ext uri="{FF2B5EF4-FFF2-40B4-BE49-F238E27FC236}">
                <a16:creationId xmlns:a16="http://schemas.microsoft.com/office/drawing/2014/main" id="{AF1FB3E2-5232-4F10-ABC6-EBBB33E5C96A}"/>
              </a:ext>
            </a:extLst>
          </p:cNvPr>
          <p:cNvSpPr txBox="1">
            <a:spLocks/>
          </p:cNvSpPr>
          <p:nvPr/>
        </p:nvSpPr>
        <p:spPr>
          <a:xfrm>
            <a:off x="241064" y="0"/>
            <a:ext cx="5578823" cy="68579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dirty="0">
                <a:latin typeface="Avenir Next LT Pro" panose="020B0504020202020204" pitchFamily="34" charset="-18"/>
              </a:rPr>
              <a:t>Do </a:t>
            </a:r>
            <a:r>
              <a:rPr lang="hr-HR" sz="2000" dirty="0" err="1">
                <a:latin typeface="Avenir Next LT Pro" panose="020B0504020202020204" pitchFamily="34" charset="-18"/>
              </a:rPr>
              <a:t>you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know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the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meaning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of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these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words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and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expressions</a:t>
            </a:r>
            <a:r>
              <a:rPr lang="hr-HR" sz="2000" dirty="0">
                <a:latin typeface="Avenir Next LT Pro" panose="020B0504020202020204" pitchFamily="34" charset="-18"/>
              </a:rPr>
              <a:t>?</a:t>
            </a:r>
          </a:p>
          <a:p>
            <a:pPr marL="0" indent="0">
              <a:buNone/>
            </a:pPr>
            <a:endParaRPr lang="hr-HR" sz="2000" dirty="0"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en-US" sz="2000" b="1" i="1" dirty="0">
                <a:latin typeface="Avenir Next LT Pro" panose="020B0504020202020204" pitchFamily="34" charset="-18"/>
              </a:rPr>
              <a:t>to take on</a:t>
            </a:r>
            <a:endParaRPr lang="hr-HR" sz="2000" b="1" i="1" dirty="0"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en-US" sz="2000" b="1" i="1" dirty="0">
                <a:latin typeface="Avenir Next LT Pro" panose="020B0504020202020204" pitchFamily="34" charset="-18"/>
              </a:rPr>
              <a:t>to overcome</a:t>
            </a:r>
            <a:endParaRPr lang="hr-HR" sz="2000" b="1" i="1" dirty="0"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en-US" sz="2000" b="1" i="1" dirty="0">
                <a:latin typeface="Avenir Next LT Pro" panose="020B0504020202020204" pitchFamily="34" charset="-18"/>
              </a:rPr>
              <a:t>to struggle </a:t>
            </a:r>
            <a:endParaRPr lang="hr-HR" sz="2000" b="1" dirty="0"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000" b="1" i="1" dirty="0">
                <a:latin typeface="Avenir Next LT Pro" panose="020B0504020202020204" pitchFamily="34" charset="-18"/>
              </a:rPr>
              <a:t>i</a:t>
            </a:r>
            <a:r>
              <a:rPr lang="en-US" sz="2000" b="1" i="1" dirty="0" err="1">
                <a:latin typeface="Avenir Next LT Pro" panose="020B0504020202020204" pitchFamily="34" charset="-18"/>
              </a:rPr>
              <a:t>ntertwined</a:t>
            </a:r>
            <a:endParaRPr lang="hr-HR" sz="2000" b="1" i="1" dirty="0"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en-US" sz="2000" b="1" i="1" dirty="0">
                <a:latin typeface="Avenir Next LT Pro" panose="020B0504020202020204" pitchFamily="34" charset="-18"/>
              </a:rPr>
              <a:t>to face something</a:t>
            </a:r>
            <a:endParaRPr lang="hr-HR" sz="2000" b="1" i="1" dirty="0"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000" b="1" i="1" dirty="0">
                <a:latin typeface="Avenir Next LT Pro" panose="020B0504020202020204" pitchFamily="34" charset="-18"/>
              </a:rPr>
              <a:t>o</a:t>
            </a:r>
            <a:r>
              <a:rPr lang="en-US" sz="2000" b="1" i="1" dirty="0" err="1">
                <a:latin typeface="Avenir Next LT Pro" panose="020B0504020202020204" pitchFamily="34" charset="-18"/>
              </a:rPr>
              <a:t>bstacles</a:t>
            </a:r>
            <a:endParaRPr lang="hr-HR" sz="2000" b="1" i="1" dirty="0"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000" b="1" i="1" dirty="0">
                <a:latin typeface="Avenir Next LT Pro" panose="020B0504020202020204" pitchFamily="34" charset="-18"/>
              </a:rPr>
              <a:t>s</a:t>
            </a:r>
            <a:r>
              <a:rPr lang="en-US" sz="2000" b="1" i="1" dirty="0" err="1">
                <a:latin typeface="Avenir Next LT Pro" panose="020B0504020202020204" pitchFamily="34" charset="-18"/>
              </a:rPr>
              <a:t>tepson</a:t>
            </a:r>
            <a:endParaRPr lang="hr-HR" sz="2000" b="1" i="1" dirty="0"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000" b="1" i="1" dirty="0">
                <a:latin typeface="Avenir Next LT Pro" panose="020B0504020202020204" pitchFamily="34" charset="-18"/>
              </a:rPr>
              <a:t>d</a:t>
            </a:r>
            <a:r>
              <a:rPr lang="en-US" sz="2000" b="1" i="1" dirty="0" err="1">
                <a:latin typeface="Avenir Next LT Pro" panose="020B0504020202020204" pitchFamily="34" charset="-18"/>
              </a:rPr>
              <a:t>andyish</a:t>
            </a:r>
            <a:endParaRPr lang="hr-HR" sz="2000" b="1" i="1" dirty="0"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000" b="1" i="1" dirty="0">
                <a:latin typeface="Avenir Next LT Pro" panose="020B0504020202020204" pitchFamily="34" charset="-18"/>
              </a:rPr>
              <a:t>b</a:t>
            </a:r>
            <a:r>
              <a:rPr lang="en-US" sz="2000" b="1" i="1" dirty="0" err="1">
                <a:latin typeface="Avenir Next LT Pro" panose="020B0504020202020204" pitchFamily="34" charset="-18"/>
              </a:rPr>
              <a:t>oyish</a:t>
            </a:r>
            <a:endParaRPr lang="hr-HR" sz="2000" b="1" i="1" dirty="0">
              <a:latin typeface="Avenir Next LT Pro" panose="020B0504020202020204" pitchFamily="34" charset="-18"/>
            </a:endParaRPr>
          </a:p>
        </p:txBody>
      </p:sp>
      <p:sp>
        <p:nvSpPr>
          <p:cNvPr id="3" name="Pravokutnik 2">
            <a:extLst>
              <a:ext uri="{FF2B5EF4-FFF2-40B4-BE49-F238E27FC236}">
                <a16:creationId xmlns:a16="http://schemas.microsoft.com/office/drawing/2014/main" id="{D28C85E0-A141-4669-A7CF-25D8D6CF0ECE}"/>
              </a:ext>
            </a:extLst>
          </p:cNvPr>
          <p:cNvSpPr/>
          <p:nvPr/>
        </p:nvSpPr>
        <p:spPr>
          <a:xfrm>
            <a:off x="6096000" y="2270788"/>
            <a:ext cx="2822089" cy="3611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000" b="1" i="1" dirty="0">
                <a:latin typeface="Avenir Next LT Pro" panose="020B0504020202020204" pitchFamily="34" charset="-18"/>
              </a:rPr>
              <a:t>an adopted baby girl</a:t>
            </a:r>
            <a:endParaRPr lang="hr-HR" sz="2000" b="1" i="1" dirty="0">
              <a:latin typeface="Avenir Next LT Pro" panose="020B0504020202020204" pitchFamily="34" charset="-18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b="1" i="1" dirty="0">
                <a:latin typeface="Avenir Next LT Pro" panose="020B0504020202020204" pitchFamily="34" charset="-18"/>
              </a:rPr>
              <a:t>a</a:t>
            </a:r>
            <a:r>
              <a:rPr lang="en-US" sz="2000" b="1" i="1" dirty="0" err="1">
                <a:latin typeface="Avenir Next LT Pro" panose="020B0504020202020204" pitchFamily="34" charset="-18"/>
              </a:rPr>
              <a:t>ppearance</a:t>
            </a:r>
            <a:endParaRPr lang="hr-HR" sz="2000" b="1" i="1" dirty="0">
              <a:latin typeface="Avenir Next LT Pro" panose="020B0504020202020204" pitchFamily="34" charset="-18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b="1" i="1" dirty="0">
                <a:latin typeface="Avenir Next LT Pro" panose="020B0504020202020204" pitchFamily="34" charset="-18"/>
              </a:rPr>
              <a:t>b</a:t>
            </a:r>
            <a:r>
              <a:rPr lang="en-US" sz="2000" b="1" i="1" dirty="0">
                <a:latin typeface="Avenir Next LT Pro" panose="020B0504020202020204" pitchFamily="34" charset="-18"/>
              </a:rPr>
              <a:t>rainy</a:t>
            </a:r>
            <a:endParaRPr lang="hr-HR" sz="2000" b="1" i="1" dirty="0">
              <a:latin typeface="Avenir Next LT Pro" panose="020B0504020202020204" pitchFamily="34" charset="-18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b="1" i="1" dirty="0">
                <a:latin typeface="Avenir Next LT Pro" panose="020B0504020202020204" pitchFamily="34" charset="-18"/>
              </a:rPr>
              <a:t>a</a:t>
            </a:r>
            <a:r>
              <a:rPr lang="en-US" sz="2000" b="1" i="1" dirty="0" err="1">
                <a:latin typeface="Avenir Next LT Pro" panose="020B0504020202020204" pitchFamily="34" charset="-18"/>
              </a:rPr>
              <a:t>wkward</a:t>
            </a:r>
            <a:endParaRPr lang="hr-HR" sz="2000" b="1" i="1" dirty="0">
              <a:latin typeface="Avenir Next LT Pro" panose="020B0504020202020204" pitchFamily="34" charset="-18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b="1" i="1" dirty="0">
                <a:latin typeface="Avenir Next LT Pro" panose="020B0504020202020204" pitchFamily="34" charset="-18"/>
              </a:rPr>
              <a:t>d</a:t>
            </a:r>
            <a:r>
              <a:rPr lang="en-US" sz="2000" b="1" i="1" dirty="0" err="1">
                <a:latin typeface="Avenir Next LT Pro" panose="020B0504020202020204" pitchFamily="34" charset="-18"/>
              </a:rPr>
              <a:t>opey</a:t>
            </a:r>
            <a:endParaRPr lang="hr-HR" sz="2000" b="1" i="1" dirty="0">
              <a:latin typeface="Avenir Next LT Pro" panose="020B0504020202020204" pitchFamily="34" charset="-18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b="1" i="1" dirty="0">
                <a:latin typeface="Avenir Next LT Pro" panose="020B0504020202020204" pitchFamily="34" charset="-18"/>
              </a:rPr>
              <a:t>a</a:t>
            </a:r>
            <a:r>
              <a:rPr lang="en-US" sz="2000" b="1" i="1" dirty="0" err="1">
                <a:latin typeface="Avenir Next LT Pro" panose="020B0504020202020204" pitchFamily="34" charset="-18"/>
              </a:rPr>
              <a:t>ttitude</a:t>
            </a:r>
            <a:endParaRPr lang="hr-HR" sz="2000" b="1" i="1" dirty="0">
              <a:latin typeface="Avenir Next LT Pro" panose="020B0504020202020204" pitchFamily="34" charset="-18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000" b="1" i="1" dirty="0">
                <a:latin typeface="Avenir Next LT Pro" panose="020B0504020202020204" pitchFamily="34" charset="-18"/>
              </a:rPr>
              <a:t>the ideal child </a:t>
            </a:r>
            <a:r>
              <a:rPr lang="en-US" sz="2000" b="1" i="1" dirty="0" err="1">
                <a:latin typeface="Avenir Next LT Pro" panose="020B0504020202020204" pitchFamily="34" charset="-18"/>
              </a:rPr>
              <a:t>mould</a:t>
            </a:r>
            <a:endParaRPr lang="hr-HR" sz="2000" b="1" i="1" dirty="0">
              <a:latin typeface="Avenir Next LT Pro" panose="020B0504020202020204" pitchFamily="34" charset="-18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000" b="1" i="1" dirty="0">
                <a:latin typeface="Avenir Next LT Pro" panose="020B0504020202020204" pitchFamily="34" charset="-18"/>
              </a:rPr>
              <a:t>to contribute</a:t>
            </a:r>
            <a:endParaRPr lang="hr-HR" sz="2000" b="1" i="1" dirty="0">
              <a:latin typeface="Avenir Next LT Pro" panose="020B0504020202020204" pitchFamily="34" charset="-18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000" b="1" i="1" dirty="0">
                <a:latin typeface="Avenir Next LT Pro" panose="020B0504020202020204" pitchFamily="34" charset="-18"/>
              </a:rPr>
              <a:t>to mock</a:t>
            </a:r>
          </a:p>
        </p:txBody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id="{08AC6BE6-129C-4369-80F9-2D2BD59CB2BC}"/>
              </a:ext>
            </a:extLst>
          </p:cNvPr>
          <p:cNvSpPr/>
          <p:nvPr/>
        </p:nvSpPr>
        <p:spPr>
          <a:xfrm>
            <a:off x="2666103" y="2195481"/>
            <a:ext cx="2822089" cy="3611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i="1" dirty="0">
                <a:latin typeface="Avenir Next LT Pro" panose="020B0504020202020204" pitchFamily="34" charset="-18"/>
              </a:rPr>
              <a:t>prihvatiti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i="1" dirty="0">
                <a:latin typeface="Avenir Next LT Pro" panose="020B0504020202020204" pitchFamily="34" charset="-18"/>
              </a:rPr>
              <a:t>nadjačati, nadvladati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i="1" dirty="0">
                <a:latin typeface="Avenir Next LT Pro" panose="020B0504020202020204" pitchFamily="34" charset="-18"/>
              </a:rPr>
              <a:t>boriti se sa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i="1" dirty="0">
                <a:latin typeface="Avenir Next LT Pro" panose="020B0504020202020204" pitchFamily="34" charset="-18"/>
              </a:rPr>
              <a:t>isprepleteni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i="1" dirty="0">
                <a:latin typeface="Avenir Next LT Pro" panose="020B0504020202020204" pitchFamily="34" charset="-18"/>
              </a:rPr>
              <a:t>suočiti se sa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i="1" dirty="0">
                <a:latin typeface="Avenir Next LT Pro" panose="020B0504020202020204" pitchFamily="34" charset="-18"/>
              </a:rPr>
              <a:t>prepreke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i="1" dirty="0">
                <a:latin typeface="Avenir Next LT Pro" panose="020B0504020202020204" pitchFamily="34" charset="-18"/>
              </a:rPr>
              <a:t>posinak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i="1" dirty="0">
                <a:latin typeface="Avenir Next LT Pro" panose="020B0504020202020204" pitchFamily="34" charset="-18"/>
              </a:rPr>
              <a:t>poput šminkera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i="1" dirty="0">
                <a:latin typeface="Avenir Next LT Pro" panose="020B0504020202020204" pitchFamily="34" charset="-18"/>
              </a:rPr>
              <a:t>dječački, djetinjast </a:t>
            </a:r>
            <a:endParaRPr lang="en-US" sz="2000" i="1" dirty="0">
              <a:latin typeface="Avenir Next LT Pro" panose="020B0504020202020204" pitchFamily="34" charset="-18"/>
            </a:endParaRPr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4632ABB6-4448-4386-9725-01EA63E1C528}"/>
              </a:ext>
            </a:extLst>
          </p:cNvPr>
          <p:cNvSpPr/>
          <p:nvPr/>
        </p:nvSpPr>
        <p:spPr>
          <a:xfrm>
            <a:off x="8932438" y="2260029"/>
            <a:ext cx="2822089" cy="3611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i="1" dirty="0">
                <a:latin typeface="Avenir Next LT Pro" panose="020B0504020202020204" pitchFamily="34" charset="-18"/>
              </a:rPr>
              <a:t>posvojena djevojčica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i="1" dirty="0">
                <a:latin typeface="Avenir Next LT Pro" panose="020B0504020202020204" pitchFamily="34" charset="-18"/>
              </a:rPr>
              <a:t>vanjski izgled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i="1" dirty="0">
                <a:latin typeface="Avenir Next LT Pro" panose="020B0504020202020204" pitchFamily="34" charset="-18"/>
              </a:rPr>
              <a:t>pametan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i="1" dirty="0">
                <a:latin typeface="Avenir Next LT Pro" panose="020B0504020202020204" pitchFamily="34" charset="-18"/>
              </a:rPr>
              <a:t>nezgodan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i="1" dirty="0">
                <a:latin typeface="Avenir Next LT Pro" panose="020B0504020202020204" pitchFamily="34" charset="-18"/>
              </a:rPr>
              <a:t>budalast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i="1" dirty="0">
                <a:latin typeface="Avenir Next LT Pro" panose="020B0504020202020204" pitchFamily="34" charset="-18"/>
              </a:rPr>
              <a:t>stav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i="1" dirty="0">
                <a:latin typeface="Avenir Next LT Pro" panose="020B0504020202020204" pitchFamily="34" charset="-18"/>
              </a:rPr>
              <a:t>kalup idealnog djeteta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i="1" dirty="0">
                <a:latin typeface="Avenir Next LT Pro" panose="020B0504020202020204" pitchFamily="34" charset="-18"/>
              </a:rPr>
              <a:t>pridonijeti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hr-HR" sz="2000" i="1" dirty="0">
                <a:latin typeface="Avenir Next LT Pro" panose="020B0504020202020204" pitchFamily="34" charset="-18"/>
              </a:rPr>
              <a:t>rugati se</a:t>
            </a:r>
            <a:endParaRPr lang="en-US" sz="2000" i="1" dirty="0"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48003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uiExpand="1" build="allAtOnce"/>
      <p:bldP spid="4" grpId="0" build="p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7F4F0BF6-596F-4CBA-97E7-F4D492012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0895"/>
            <a:ext cx="12192000" cy="564710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9F9CD906-8EF2-439E-AE6F-C8B33C70C320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1089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Sad kad su nam riječi poznate nadopuni tekst glagolima.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C8206312-9F71-4C51-A3EF-7A5EA15C67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2301" y="3429000"/>
            <a:ext cx="1717638" cy="355842"/>
          </a:xfrm>
        </p:spPr>
        <p:txBody>
          <a:bodyPr anchor="ctr" anchorCtr="0">
            <a:normAutofit/>
          </a:bodyPr>
          <a:lstStyle/>
          <a:p>
            <a:pPr marL="0" indent="0" algn="ctr">
              <a:buNone/>
            </a:pPr>
            <a:r>
              <a:rPr lang="hr-HR" sz="18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are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D97B632-E7F2-43DE-87EF-D798156DA161}"/>
              </a:ext>
            </a:extLst>
          </p:cNvPr>
          <p:cNvSpPr txBox="1">
            <a:spLocks/>
          </p:cNvSpPr>
          <p:nvPr/>
        </p:nvSpPr>
        <p:spPr>
          <a:xfrm>
            <a:off x="4292301" y="4000324"/>
            <a:ext cx="1717638" cy="35584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overcome</a:t>
            </a:r>
            <a:endParaRPr lang="hr-HR" sz="18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9BEEECEF-7108-4468-9780-3EB99D1450DF}"/>
              </a:ext>
            </a:extLst>
          </p:cNvPr>
          <p:cNvSpPr txBox="1">
            <a:spLocks/>
          </p:cNvSpPr>
          <p:nvPr/>
        </p:nvSpPr>
        <p:spPr>
          <a:xfrm>
            <a:off x="548639" y="5107193"/>
            <a:ext cx="1717638" cy="35584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comes</a:t>
            </a:r>
            <a:endParaRPr lang="hr-HR" sz="18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53F146FB-3DC2-46A3-A660-BDDAAC47CE3B}"/>
              </a:ext>
            </a:extLst>
          </p:cNvPr>
          <p:cNvSpPr txBox="1">
            <a:spLocks/>
          </p:cNvSpPr>
          <p:nvPr/>
        </p:nvSpPr>
        <p:spPr>
          <a:xfrm>
            <a:off x="4652681" y="5107193"/>
            <a:ext cx="1717638" cy="35584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struggles</a:t>
            </a:r>
            <a:endParaRPr lang="hr-HR" sz="18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E962A9F-443A-4995-AFC8-6936BA508CC1}"/>
              </a:ext>
            </a:extLst>
          </p:cNvPr>
          <p:cNvSpPr txBox="1">
            <a:spLocks/>
          </p:cNvSpPr>
          <p:nvPr/>
        </p:nvSpPr>
        <p:spPr>
          <a:xfrm>
            <a:off x="3793862" y="5668621"/>
            <a:ext cx="1717638" cy="35584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cares</a:t>
            </a:r>
            <a:endParaRPr lang="hr-HR" sz="18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88221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2FABCEAA-669B-4437-8583-67EB04CF65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271462"/>
            <a:ext cx="9420225" cy="6315075"/>
          </a:xfrm>
          <a:prstGeom prst="rect">
            <a:avLst/>
          </a:prstGeom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A0DDEEA-A92D-4C08-83FA-C89792E01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8361" y="271462"/>
            <a:ext cx="1717638" cy="355842"/>
          </a:xfrm>
        </p:spPr>
        <p:txBody>
          <a:bodyPr anchor="ctr" anchorCtr="0">
            <a:normAutofit/>
          </a:bodyPr>
          <a:lstStyle/>
          <a:p>
            <a:pPr marL="0" indent="0" algn="ctr">
              <a:buNone/>
            </a:pPr>
            <a:r>
              <a:rPr lang="hr-HR" sz="18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worries</a:t>
            </a:r>
            <a:endParaRPr lang="hr-HR" sz="18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7A28D86F-2DA7-42A8-B367-3434D3DA0AFC}"/>
              </a:ext>
            </a:extLst>
          </p:cNvPr>
          <p:cNvSpPr txBox="1">
            <a:spLocks/>
          </p:cNvSpPr>
          <p:nvPr/>
        </p:nvSpPr>
        <p:spPr>
          <a:xfrm>
            <a:off x="4378362" y="3429000"/>
            <a:ext cx="1717638" cy="35584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>
                <a:solidFill>
                  <a:srgbClr val="C00000"/>
                </a:solidFill>
                <a:latin typeface="Avenir Next LT Pro" panose="020B0504020202020204" pitchFamily="34" charset="-18"/>
              </a:rPr>
              <a:t>are</a:t>
            </a:r>
            <a:endParaRPr lang="hr-HR" sz="18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8D7B09A-EACC-456D-9DA5-8F0C5375719D}"/>
              </a:ext>
            </a:extLst>
          </p:cNvPr>
          <p:cNvSpPr txBox="1">
            <a:spLocks/>
          </p:cNvSpPr>
          <p:nvPr/>
        </p:nvSpPr>
        <p:spPr>
          <a:xfrm>
            <a:off x="8425030" y="762897"/>
            <a:ext cx="1717638" cy="35584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takes</a:t>
            </a:r>
            <a:r>
              <a:rPr lang="hr-HR" sz="18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 on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AA8FA787-200A-4973-9CDC-5B06AA024F63}"/>
              </a:ext>
            </a:extLst>
          </p:cNvPr>
          <p:cNvSpPr txBox="1">
            <a:spLocks/>
          </p:cNvSpPr>
          <p:nvPr/>
        </p:nvSpPr>
        <p:spPr>
          <a:xfrm>
            <a:off x="1819834" y="2882153"/>
            <a:ext cx="1717638" cy="35584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falls</a:t>
            </a:r>
            <a:endParaRPr lang="hr-HR" sz="18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D5D84F40-DA3F-4CC8-B8EF-34A8B614EFD9}"/>
              </a:ext>
            </a:extLst>
          </p:cNvPr>
          <p:cNvSpPr txBox="1">
            <a:spLocks/>
          </p:cNvSpPr>
          <p:nvPr/>
        </p:nvSpPr>
        <p:spPr>
          <a:xfrm>
            <a:off x="4143486" y="6230695"/>
            <a:ext cx="1717638" cy="35584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need</a:t>
            </a:r>
            <a:endParaRPr lang="hr-HR" sz="18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46591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E8F1E214-B587-4B93-A4C9-382C55DCB07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5114741" cy="685800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9DE5A1B-45D6-4A6D-882E-F9B50DCA77A5}"/>
              </a:ext>
            </a:extLst>
          </p:cNvPr>
          <p:cNvSpPr txBox="1">
            <a:spLocks/>
          </p:cNvSpPr>
          <p:nvPr/>
        </p:nvSpPr>
        <p:spPr>
          <a:xfrm>
            <a:off x="5690668" y="159965"/>
            <a:ext cx="7093185" cy="51776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dirty="0">
                <a:latin typeface="Avenir Next LT Pro" panose="020B0504020202020204" pitchFamily="34" charset="-18"/>
              </a:rPr>
              <a:t>Open </a:t>
            </a:r>
            <a:r>
              <a:rPr lang="hr-HR" sz="2400" dirty="0" err="1">
                <a:latin typeface="Avenir Next LT Pro" panose="020B0504020202020204" pitchFamily="34" charset="-18"/>
              </a:rPr>
              <a:t>your</a:t>
            </a:r>
            <a:r>
              <a:rPr lang="hr-HR" sz="2400" dirty="0">
                <a:latin typeface="Avenir Next LT Pro" panose="020B0504020202020204" pitchFamily="34" charset="-18"/>
              </a:rPr>
              <a:t> </a:t>
            </a:r>
            <a:r>
              <a:rPr lang="hr-HR" sz="2400" dirty="0" err="1">
                <a:latin typeface="Avenir Next LT Pro" panose="020B0504020202020204" pitchFamily="34" charset="-18"/>
              </a:rPr>
              <a:t>books</a:t>
            </a:r>
            <a:r>
              <a:rPr lang="hr-HR" sz="2400" dirty="0">
                <a:latin typeface="Avenir Next LT Pro" panose="020B0504020202020204" pitchFamily="34" charset="-18"/>
              </a:rPr>
              <a:t>, </a:t>
            </a:r>
            <a:r>
              <a:rPr lang="hr-HR" sz="2400" dirty="0" err="1">
                <a:latin typeface="Avenir Next LT Pro" panose="020B0504020202020204" pitchFamily="34" charset="-18"/>
              </a:rPr>
              <a:t>page</a:t>
            </a:r>
            <a:r>
              <a:rPr lang="hr-HR" sz="2400" dirty="0">
                <a:latin typeface="Avenir Next LT Pro" panose="020B0504020202020204" pitchFamily="34" charset="-18"/>
              </a:rPr>
              <a:t> 11.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08A761F5-1588-46B9-84A2-F22E45F9B85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9130" y="1419891"/>
            <a:ext cx="5351538" cy="50122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DDF035B5-9043-440D-BDAD-4863CD59B6AE}"/>
              </a:ext>
            </a:extLst>
          </p:cNvPr>
          <p:cNvSpPr txBox="1">
            <a:spLocks/>
          </p:cNvSpPr>
          <p:nvPr/>
        </p:nvSpPr>
        <p:spPr>
          <a:xfrm>
            <a:off x="5895190" y="1288115"/>
            <a:ext cx="5593977" cy="531708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Poslušaj troje tinejdžera kako govore o svojim omiljenim likovima i poveži likove sa stvarima koje oni redovito rade.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Zvučni zapisi se nalaze na sljedećim poveznicama:</a:t>
            </a:r>
          </a:p>
          <a:p>
            <a:pPr marL="0" indent="0">
              <a:buNone/>
            </a:pPr>
            <a:r>
              <a:rPr lang="hr-HR" sz="24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  <a:hlinkClick r:id="rId10"/>
              </a:rPr>
              <a:t>https://www.e-sfera.hr/dodatni-digitalni-sadrzaji/3a5fc284-4214-4c94-8078-8cfe09816a6a/assets/audio/1_2.mp3</a:t>
            </a:r>
            <a:endParaRPr lang="hr-HR" sz="24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4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  <a:hlinkClick r:id="rId11"/>
              </a:rPr>
              <a:t>https://www.e-sfera.hr/dodatni-digitalni-sadrzaji/3a5fc284-4214-4c94-8078-8cfe09816a6a/assets/audio/1_3.mp3</a:t>
            </a:r>
            <a:endParaRPr lang="hr-HR" sz="24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4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  <a:hlinkClick r:id="rId12"/>
              </a:rPr>
              <a:t>https://www.e-sfera.hr/dodatni-digitalni-sadrzaji/3a5fc284-4214-4c94-8078-8cfe09816a6a/assets/audio/1_4.mp3</a:t>
            </a:r>
            <a:endParaRPr lang="hr-HR" sz="24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endParaRPr lang="hr-HR" sz="24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8" name="07_02_Modern_family_01">
            <a:hlinkClick r:id="" action="ppaction://media"/>
            <a:extLst>
              <a:ext uri="{FF2B5EF4-FFF2-40B4-BE49-F238E27FC236}">
                <a16:creationId xmlns:a16="http://schemas.microsoft.com/office/drawing/2014/main" id="{07114099-FA36-491A-B12A-06041995B1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184367" y="3498377"/>
            <a:ext cx="609600" cy="609600"/>
          </a:xfrm>
          <a:prstGeom prst="rect">
            <a:avLst/>
          </a:prstGeom>
        </p:spPr>
      </p:pic>
      <p:pic>
        <p:nvPicPr>
          <p:cNvPr id="9" name="07_02_Modern_family_02">
            <a:hlinkClick r:id="" action="ppaction://media"/>
            <a:extLst>
              <a:ext uri="{FF2B5EF4-FFF2-40B4-BE49-F238E27FC236}">
                <a16:creationId xmlns:a16="http://schemas.microsoft.com/office/drawing/2014/main" id="{5F7195BD-24E2-4111-94D1-60A5CCA2610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189883" y="4536376"/>
            <a:ext cx="609600" cy="609600"/>
          </a:xfrm>
          <a:prstGeom prst="rect">
            <a:avLst/>
          </a:prstGeom>
        </p:spPr>
      </p:pic>
      <p:pic>
        <p:nvPicPr>
          <p:cNvPr id="10" name="07_02_Modern_family_03">
            <a:hlinkClick r:id="" action="ppaction://media"/>
            <a:extLst>
              <a:ext uri="{FF2B5EF4-FFF2-40B4-BE49-F238E27FC236}">
                <a16:creationId xmlns:a16="http://schemas.microsoft.com/office/drawing/2014/main" id="{6A9D9C19-9495-4296-9B72-097C85FE022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184367" y="5567196"/>
            <a:ext cx="609600" cy="609600"/>
          </a:xfrm>
          <a:prstGeom prst="rect">
            <a:avLst/>
          </a:prstGeom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28CE44D-C2D1-40B5-9A3B-6C56B49B58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226038" y="5859056"/>
            <a:ext cx="1717638" cy="355842"/>
          </a:xfrm>
        </p:spPr>
        <p:txBody>
          <a:bodyPr anchor="ctr" anchorCtr="0">
            <a:normAutofit/>
          </a:bodyPr>
          <a:lstStyle/>
          <a:p>
            <a:pPr marL="0" indent="0" algn="ctr">
              <a:buNone/>
            </a:pPr>
            <a:r>
              <a:rPr lang="hr-HR" sz="16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Cam</a:t>
            </a:r>
            <a:endParaRPr lang="hr-HR" sz="16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E84CDF7D-A816-4923-A139-1FE9BA89DB41}"/>
              </a:ext>
            </a:extLst>
          </p:cNvPr>
          <p:cNvSpPr txBox="1">
            <a:spLocks/>
          </p:cNvSpPr>
          <p:nvPr/>
        </p:nvSpPr>
        <p:spPr>
          <a:xfrm>
            <a:off x="-204522" y="4790134"/>
            <a:ext cx="1717638" cy="35584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6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Cam</a:t>
            </a:r>
            <a:endParaRPr lang="hr-HR" sz="16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948DCB4-A06B-4C4E-B3D8-D83BFC3F032F}"/>
              </a:ext>
            </a:extLst>
          </p:cNvPr>
          <p:cNvSpPr txBox="1">
            <a:spLocks/>
          </p:cNvSpPr>
          <p:nvPr/>
        </p:nvSpPr>
        <p:spPr>
          <a:xfrm>
            <a:off x="-226038" y="5194211"/>
            <a:ext cx="1717638" cy="35584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6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Claire</a:t>
            </a:r>
            <a:endParaRPr lang="hr-HR" sz="16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2B1C7EF8-C8E9-45D5-93F3-B924395F830F}"/>
              </a:ext>
            </a:extLst>
          </p:cNvPr>
          <p:cNvSpPr txBox="1">
            <a:spLocks/>
          </p:cNvSpPr>
          <p:nvPr/>
        </p:nvSpPr>
        <p:spPr>
          <a:xfrm>
            <a:off x="-226038" y="5440312"/>
            <a:ext cx="1717638" cy="35584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600" i="1">
                <a:solidFill>
                  <a:srgbClr val="C00000"/>
                </a:solidFill>
                <a:latin typeface="Avenir Next LT Pro" panose="020B0504020202020204" pitchFamily="34" charset="-18"/>
              </a:rPr>
              <a:t>Alex</a:t>
            </a:r>
            <a:endParaRPr lang="hr-HR" sz="16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D1CBC5B5-AAAB-43C6-A5B3-A030D1A5C44A}"/>
              </a:ext>
            </a:extLst>
          </p:cNvPr>
          <p:cNvSpPr txBox="1">
            <a:spLocks/>
          </p:cNvSpPr>
          <p:nvPr/>
        </p:nvSpPr>
        <p:spPr>
          <a:xfrm>
            <a:off x="-226038" y="5641851"/>
            <a:ext cx="1717638" cy="35584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6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Claire</a:t>
            </a:r>
            <a:endParaRPr lang="hr-HR" sz="16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B2551E62-AB29-41A6-81EE-FC6ECB630238}"/>
              </a:ext>
            </a:extLst>
          </p:cNvPr>
          <p:cNvSpPr txBox="1">
            <a:spLocks/>
          </p:cNvSpPr>
          <p:nvPr/>
        </p:nvSpPr>
        <p:spPr>
          <a:xfrm>
            <a:off x="-204522" y="4536376"/>
            <a:ext cx="1717638" cy="35584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6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Alex</a:t>
            </a:r>
            <a:endParaRPr lang="hr-HR" sz="16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9DD94E76-2E66-481C-A298-CCA15EBC79DB}"/>
              </a:ext>
            </a:extLst>
          </p:cNvPr>
          <p:cNvSpPr txBox="1">
            <a:spLocks/>
          </p:cNvSpPr>
          <p:nvPr/>
        </p:nvSpPr>
        <p:spPr>
          <a:xfrm>
            <a:off x="-226038" y="6082111"/>
            <a:ext cx="1717638" cy="35584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6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Cam</a:t>
            </a:r>
            <a:endParaRPr lang="hr-HR" sz="16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EB73785D-EC15-45C2-861C-2AAAEAA2DCA7}"/>
              </a:ext>
            </a:extLst>
          </p:cNvPr>
          <p:cNvSpPr txBox="1">
            <a:spLocks/>
          </p:cNvSpPr>
          <p:nvPr/>
        </p:nvSpPr>
        <p:spPr>
          <a:xfrm>
            <a:off x="2390561" y="4590166"/>
            <a:ext cx="1717638" cy="35584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6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Claire</a:t>
            </a:r>
            <a:endParaRPr lang="hr-HR" sz="16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1BEB01AC-AF95-41DB-97E2-CAC9885CE7D3}"/>
              </a:ext>
            </a:extLst>
          </p:cNvPr>
          <p:cNvSpPr txBox="1">
            <a:spLocks/>
          </p:cNvSpPr>
          <p:nvPr/>
        </p:nvSpPr>
        <p:spPr>
          <a:xfrm>
            <a:off x="2390561" y="4986815"/>
            <a:ext cx="1717638" cy="35584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6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Phil</a:t>
            </a:r>
            <a:endParaRPr lang="hr-HR" sz="16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CC5C35D9-F6A5-4CAA-8D5D-1457C047A92C}"/>
              </a:ext>
            </a:extLst>
          </p:cNvPr>
          <p:cNvSpPr txBox="1">
            <a:spLocks/>
          </p:cNvSpPr>
          <p:nvPr/>
        </p:nvSpPr>
        <p:spPr>
          <a:xfrm>
            <a:off x="2391591" y="5211354"/>
            <a:ext cx="1717638" cy="35584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6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Alex</a:t>
            </a:r>
            <a:endParaRPr lang="hr-HR" sz="16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73E53014-ABCA-441A-9F10-CFD2D616BE4F}"/>
              </a:ext>
            </a:extLst>
          </p:cNvPr>
          <p:cNvSpPr txBox="1">
            <a:spLocks/>
          </p:cNvSpPr>
          <p:nvPr/>
        </p:nvSpPr>
        <p:spPr>
          <a:xfrm>
            <a:off x="2390561" y="5440312"/>
            <a:ext cx="1717638" cy="35584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6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Cam</a:t>
            </a:r>
            <a:endParaRPr lang="hr-HR" sz="16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74E5CB38-FEE5-4F37-B472-7160B8CBEC3F}"/>
              </a:ext>
            </a:extLst>
          </p:cNvPr>
          <p:cNvSpPr txBox="1">
            <a:spLocks/>
          </p:cNvSpPr>
          <p:nvPr/>
        </p:nvSpPr>
        <p:spPr>
          <a:xfrm>
            <a:off x="2390561" y="5861504"/>
            <a:ext cx="1717638" cy="35584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6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Phil</a:t>
            </a:r>
            <a:endParaRPr lang="hr-HR" sz="16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26236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033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837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706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  <p:bldP spid="7" grpId="0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73A0C856-6389-4960-A335-D2BC7C47DE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05" y="266700"/>
            <a:ext cx="3810000" cy="63246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CAC97CE-8193-4820-9E7C-EB04415B5675}"/>
              </a:ext>
            </a:extLst>
          </p:cNvPr>
          <p:cNvSpPr txBox="1">
            <a:spLocks/>
          </p:cNvSpPr>
          <p:nvPr/>
        </p:nvSpPr>
        <p:spPr>
          <a:xfrm>
            <a:off x="4464423" y="266700"/>
            <a:ext cx="7498081" cy="1454524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U trećem zadatku su ti ponuđene četiri rečenice. Pravilnim redoslijedom poredaj riječi u rečenici i pogodi o kojem je liku iz serije.</a:t>
            </a:r>
          </a:p>
          <a:p>
            <a:pPr marL="0" indent="0">
              <a:buNone/>
            </a:pPr>
            <a:r>
              <a:rPr lang="hr-HR" sz="24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Zapiši rečenice u bilježnicu.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1BCA81FD-DD58-42C4-ABBC-7B483FD3F8BE}"/>
              </a:ext>
            </a:extLst>
          </p:cNvPr>
          <p:cNvSpPr txBox="1">
            <a:spLocks/>
          </p:cNvSpPr>
          <p:nvPr/>
        </p:nvSpPr>
        <p:spPr>
          <a:xfrm>
            <a:off x="4464422" y="1721224"/>
            <a:ext cx="7398573" cy="497003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Whenever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she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is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angry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,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she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speaks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Spanish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GLORIA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hr-HR" sz="20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On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Sundays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, he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plays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 golf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with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his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friends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JAY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hr-HR" sz="20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Sometimes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, he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goes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 to a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beauty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parlour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MANNY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hr-HR" sz="2000" i="1" dirty="0">
              <a:solidFill>
                <a:srgbClr val="C00000"/>
              </a:solidFill>
              <a:latin typeface="Avenir Next LT Pro" panose="020B0504020202020204" pitchFamily="34" charset="-18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Every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day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, he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drinks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coffee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and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talks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 to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adults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about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their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rgbClr val="C00000"/>
                </a:solidFill>
                <a:latin typeface="Avenir Next LT Pro" panose="020B0504020202020204" pitchFamily="34" charset="-18"/>
              </a:rPr>
              <a:t>emotions</a:t>
            </a: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C00000"/>
                </a:solidFill>
                <a:latin typeface="Avenir Next LT Pro" panose="020B0504020202020204" pitchFamily="34" charset="-18"/>
              </a:rPr>
              <a:t>PHIL</a:t>
            </a:r>
          </a:p>
        </p:txBody>
      </p:sp>
    </p:spTree>
    <p:extLst>
      <p:ext uri="{BB962C8B-B14F-4D97-AF65-F5344CB8AC3E}">
        <p14:creationId xmlns:p14="http://schemas.microsoft.com/office/powerpoint/2010/main" val="244327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558</Words>
  <Application>Microsoft Office PowerPoint</Application>
  <PresentationFormat>Široki zaslon</PresentationFormat>
  <Paragraphs>109</Paragraphs>
  <Slides>13</Slides>
  <Notes>0</Notes>
  <HiddenSlides>0</HiddenSlides>
  <MMClips>3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8" baseType="lpstr">
      <vt:lpstr>Arial</vt:lpstr>
      <vt:lpstr>Avenir Next LT Pro</vt:lpstr>
      <vt:lpstr>Calibri</vt:lpstr>
      <vt:lpstr>Calibri Light</vt:lpstr>
      <vt:lpstr>Tema sustava Office</vt:lpstr>
      <vt:lpstr>UNIT 1;  With you from the start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34</cp:revision>
  <dcterms:created xsi:type="dcterms:W3CDTF">2020-09-12T11:20:19Z</dcterms:created>
  <dcterms:modified xsi:type="dcterms:W3CDTF">2020-09-16T13:37:01Z</dcterms:modified>
</cp:coreProperties>
</file>